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03" r:id="rId13"/>
  </p:sldMasterIdLst>
  <p:sldIdLst>
    <p:sldId id="256" r:id="rId15"/>
    <p:sldId id="257" r:id="rId16"/>
    <p:sldId id="258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279" r:id="rId37"/>
    <p:sldId id="280" r:id="rId38"/>
    <p:sldId id="281" r:id="rId39"/>
    <p:sldId id="283" r:id="rId40"/>
    <p:sldId id="284" r:id="rId41"/>
    <p:sldId id="285" r:id="rId42"/>
    <p:sldId id="286" r:id="rId43"/>
    <p:sldId id="287" r:id="rId44"/>
    <p:sldId id="288" r:id="rId45"/>
    <p:sldId id="289" r:id="rId46"/>
    <p:sldId id="290" r:id="rId47"/>
    <p:sldId id="291" r:id="rId48"/>
    <p:sldId id="292" r:id="rId49"/>
  </p:sldIdLst>
  <p:sldSz cx="12192000" cy="6858000"/>
  <p:notesSz cx="6858000" cy="9144000"/>
  <p:defaultTextStyle>
    <a:defPPr>
      <a:defRPr lang="ko-KR"/>
    </a:defPPr>
    <a:lvl1pPr marL="0" indent="0" algn="l" defTabSz="914400">
      <a:buNone/>
      <a:defRPr lang="ko-KR" sz="1800" baseline="0" smtClean="0">
        <a:solidFill>
          <a:srgbClr val="000000"/>
        </a:solidFill>
        <a:latin typeface="±¼¸²"/>
        <a:ea typeface="±¼¸²"/>
      </a:defRPr>
    </a:lvl1pPr>
    <a:lvl2pPr marL="457200" lvl="1" indent="0" defTabSz="914400">
      <a:defRPr lang="ko-KR" smtClean="0"/>
    </a:lvl2pPr>
    <a:lvl3pPr marL="914400" lvl="2" indent="0" defTabSz="914400">
      <a:defRPr lang="ko-KR" smtClean="0"/>
    </a:lvl3pPr>
    <a:lvl4pPr marL="1371600" lvl="3" indent="0" defTabSz="914400">
      <a:defRPr lang="ko-KR" smtClean="0"/>
    </a:lvl4pPr>
    <a:lvl5pPr marL="1828800" lvl="4" indent="0" defTabSz="914400">
      <a:defRPr lang="ko-KR" smtClean="0"/>
    </a:lvl5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0"/>
    <p:restoredTop sz="94660"/>
  </p:normalViewPr>
  <p:slideViewPr>
    <p:cSldViewPr snapToGrid="1" snapToObjects="1">
      <p:cViewPr varScale="1">
        <p:scale>
          <a:sx n="149" d="100"/>
          <a:sy n="149" d="100"/>
        </p:scale>
        <p:origin x="612" y="11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slide" Target="slides/slide1.xml"></Relationship><Relationship Id="rId16" Type="http://schemas.openxmlformats.org/officeDocument/2006/relationships/slide" Target="slides/slide2.xml"></Relationship><Relationship Id="rId17" Type="http://schemas.openxmlformats.org/officeDocument/2006/relationships/slide" Target="slides/slide3.xml"></Relationship><Relationship Id="rId18" Type="http://schemas.openxmlformats.org/officeDocument/2006/relationships/slide" Target="slides/slide4.xml"></Relationship><Relationship Id="rId19" Type="http://schemas.openxmlformats.org/officeDocument/2006/relationships/slide" Target="slides/slide5.xml"></Relationship><Relationship Id="rId20" Type="http://schemas.openxmlformats.org/officeDocument/2006/relationships/slide" Target="slides/slide6.xml"></Relationship><Relationship Id="rId21" Type="http://schemas.openxmlformats.org/officeDocument/2006/relationships/slide" Target="slides/slide7.xml"></Relationship><Relationship Id="rId22" Type="http://schemas.openxmlformats.org/officeDocument/2006/relationships/slide" Target="slides/slide8.xml"></Relationship><Relationship Id="rId23" Type="http://schemas.openxmlformats.org/officeDocument/2006/relationships/slide" Target="slides/slide9.xml"></Relationship><Relationship Id="rId24" Type="http://schemas.openxmlformats.org/officeDocument/2006/relationships/slide" Target="slides/slide10.xml"></Relationship><Relationship Id="rId25" Type="http://schemas.openxmlformats.org/officeDocument/2006/relationships/slide" Target="slides/slide11.xml"></Relationship><Relationship Id="rId26" Type="http://schemas.openxmlformats.org/officeDocument/2006/relationships/slide" Target="slides/slide12.xml"></Relationship><Relationship Id="rId27" Type="http://schemas.openxmlformats.org/officeDocument/2006/relationships/slide" Target="slides/slide13.xml"></Relationship><Relationship Id="rId28" Type="http://schemas.openxmlformats.org/officeDocument/2006/relationships/slide" Target="slides/slide14.xml"></Relationship><Relationship Id="rId29" Type="http://schemas.openxmlformats.org/officeDocument/2006/relationships/slide" Target="slides/slide15.xml"></Relationship><Relationship Id="rId30" Type="http://schemas.openxmlformats.org/officeDocument/2006/relationships/slide" Target="slides/slide16.xml"></Relationship><Relationship Id="rId31" Type="http://schemas.openxmlformats.org/officeDocument/2006/relationships/slide" Target="slides/slide17.xml"></Relationship><Relationship Id="rId32" Type="http://schemas.openxmlformats.org/officeDocument/2006/relationships/slide" Target="slides/slide18.xml"></Relationship><Relationship Id="rId33" Type="http://schemas.openxmlformats.org/officeDocument/2006/relationships/slide" Target="slides/slide19.xml"></Relationship><Relationship Id="rId34" Type="http://schemas.openxmlformats.org/officeDocument/2006/relationships/slide" Target="slides/slide20.xml"></Relationship><Relationship Id="rId35" Type="http://schemas.openxmlformats.org/officeDocument/2006/relationships/slide" Target="slides/slide21.xml"></Relationship><Relationship Id="rId36" Type="http://schemas.openxmlformats.org/officeDocument/2006/relationships/slide" Target="slides/slide22.xml"></Relationship><Relationship Id="rId37" Type="http://schemas.openxmlformats.org/officeDocument/2006/relationships/slide" Target="slides/slide23.xml"></Relationship><Relationship Id="rId38" Type="http://schemas.openxmlformats.org/officeDocument/2006/relationships/slide" Target="slides/slide24.xml"></Relationship><Relationship Id="rId39" Type="http://schemas.openxmlformats.org/officeDocument/2006/relationships/slide" Target="slides/slide25.xml"></Relationship><Relationship Id="rId40" Type="http://schemas.openxmlformats.org/officeDocument/2006/relationships/slide" Target="slides/slide26.xml"></Relationship><Relationship Id="rId41" Type="http://schemas.openxmlformats.org/officeDocument/2006/relationships/slide" Target="slides/slide27.xml"></Relationship><Relationship Id="rId42" Type="http://schemas.openxmlformats.org/officeDocument/2006/relationships/slide" Target="slides/slide28.xml"></Relationship><Relationship Id="rId43" Type="http://schemas.openxmlformats.org/officeDocument/2006/relationships/slide" Target="slides/slide29.xml"></Relationship><Relationship Id="rId44" Type="http://schemas.openxmlformats.org/officeDocument/2006/relationships/slide" Target="slides/slide30.xml"></Relationship><Relationship Id="rId45" Type="http://schemas.openxmlformats.org/officeDocument/2006/relationships/slide" Target="slides/slide31.xml"></Relationship><Relationship Id="rId46" Type="http://schemas.openxmlformats.org/officeDocument/2006/relationships/slide" Target="slides/slide32.xml"></Relationship><Relationship Id="rId47" Type="http://schemas.openxmlformats.org/officeDocument/2006/relationships/slide" Target="slides/slide33.xml"></Relationship><Relationship Id="rId48" Type="http://schemas.openxmlformats.org/officeDocument/2006/relationships/slide" Target="slides/slide34.xml"></Relationship><Relationship Id="rId49" Type="http://schemas.openxmlformats.org/officeDocument/2006/relationships/slide" Target="slides/slide35.xml"></Relationship><Relationship Id="rId50" Type="http://schemas.openxmlformats.org/officeDocument/2006/relationships/viewProps" Target="viewProps.xml"></Relationship><Relationship Id="rId51" Type="http://schemas.openxmlformats.org/officeDocument/2006/relationships/presProps" Target="presProps.xml"></Relationship></Relationships>
</file>

<file path=ppt/media/fImage11725681944827.png>
</file>

<file path=ppt/media/fImage11725682123902.png>
</file>

<file path=ppt/media/fImage123312212382.png>
</file>

<file path=ppt/media/fImage131141485705.png>
</file>

<file path=ppt/media/fImage13971216292.png>
</file>

<file path=ppt/media/fImage239511985436.png>
</file>

<file path=ppt/media/fImage304472054604.png>
</file>

<file path=ppt/media/fImage309191548145.png>
</file>

<file path=ppt/media/fImage309191586827.png>
</file>

<file path=ppt/media/fImage31461167491.png>
</file>

<file path=ppt/media/fImage318141553281.png>
</file>

<file path=ppt/media/fImage318141639961.png>
</file>

<file path=ppt/media/fImage3479001821942.png>
</file>

<file path=ppt/media/fImage358142042391.png>
</file>

<file path=ppt/media/fImage400401376962.png>
</file>

<file path=ppt/media/fImage476951404464.png>
</file>

<file path=ppt/media/fImage4825498641.png>
</file>

<file path=ppt/media/fImage50311215724.png>
</file>

<file path=ppt/media/fImage5690331812995.png>
</file>

<file path=ppt/media/fImage633261266334.png>
</file>

<file path=ppt/media/fImage64061251478.png>
</file>

<file path=ppt/media/fImage65211028467.png>
</file>

<file path=ppt/media/fImage6591215153.png>
</file>

<file path=ppt/media/fImage70331309358.png>
</file>

<file path=ppt/media/fImage73971146500.png>
</file>

<file path=ppt/media/fImage73971179169.png>
</file>

<file path=ppt/media/fImage8667231742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 txBox="1">
            <a:spLocks noGrp="1"/>
          </p:cNvSpPr>
          <p:nvPr>
            <p:ph type="ctrTitle"/>
          </p:nvPr>
        </p:nvSpPr>
        <p:spPr>
          <a:xfrm>
            <a:off x="914400" y="2131060"/>
            <a:ext cx="10363835" cy="14719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9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9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부제목 3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5035" cy="17557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32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4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5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6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9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9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세로 텍스트 개체 틀 3"/>
          <p:cNvSpPr txBox="1"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3435" cy="452691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4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5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6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2"/>
          <p:cNvSpPr txBox="1">
            <a:spLocks noGrp="1"/>
          </p:cNvSpPr>
          <p:nvPr>
            <p:ph type="title" orient="vert"/>
          </p:nvPr>
        </p:nvSpPr>
        <p:spPr>
          <a:xfrm>
            <a:off x="8839200" y="274320"/>
            <a:ext cx="2743835" cy="5852795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9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59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세로 텍스트 개체 틀 3"/>
          <p:cNvSpPr txBox="1">
            <a:spLocks noGrp="1"/>
          </p:cNvSpPr>
          <p:nvPr>
            <p:ph type="body" orient="vert" idx="1"/>
          </p:nvPr>
        </p:nvSpPr>
        <p:spPr>
          <a:xfrm>
            <a:off x="609600" y="274320"/>
            <a:ext cx="8034655" cy="585279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4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5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6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9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9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3"/>
          <p:cNvSpPr txBox="1">
            <a:spLocks noGrp="1"/>
          </p:cNvSpPr>
          <p:nvPr>
            <p:ph idx="1"/>
          </p:nvPr>
        </p:nvSpPr>
        <p:spPr>
          <a:xfrm>
            <a:off x="609600" y="1600200"/>
            <a:ext cx="109734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4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5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6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 txBox="1">
            <a:spLocks noGrp="1"/>
          </p:cNvSpPr>
          <p:nvPr>
            <p:ph type="title"/>
          </p:nvPr>
        </p:nvSpPr>
        <p:spPr>
          <a:xfrm>
            <a:off x="963295" y="2908300"/>
            <a:ext cx="10363200" cy="1499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3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53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3"/>
          <p:cNvSpPr txBox="1">
            <a:spLocks noGrp="1"/>
          </p:cNvSpPr>
          <p:nvPr>
            <p:ph type="body" idx="1"/>
          </p:nvPr>
        </p:nvSpPr>
        <p:spPr>
          <a:xfrm>
            <a:off x="963295" y="4406900"/>
            <a:ext cx="10363200" cy="136334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7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27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4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5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6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9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9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3"/>
          <p:cNvSpPr txBox="1">
            <a:spLocks noGrp="1"/>
          </p:cNvSpPr>
          <p:nvPr>
            <p:ph idx="1"/>
          </p:nvPr>
        </p:nvSpPr>
        <p:spPr>
          <a:xfrm>
            <a:off x="609600" y="1600200"/>
            <a:ext cx="5389880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내용 개체 틀 4"/>
          <p:cNvSpPr txBox="1">
            <a:spLocks noGrp="1"/>
          </p:cNvSpPr>
          <p:nvPr>
            <p:ph idx="2"/>
          </p:nvPr>
        </p:nvSpPr>
        <p:spPr>
          <a:xfrm>
            <a:off x="6193155" y="1600200"/>
            <a:ext cx="5389880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슬라이드 번호 개체 틀 5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날짜 개체 틀 6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바닥글 개체 틀 7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9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9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3"/>
          <p:cNvSpPr txBox="1">
            <a:spLocks noGrp="1"/>
          </p:cNvSpPr>
          <p:nvPr>
            <p:ph type="body" idx="1"/>
          </p:nvPr>
        </p:nvSpPr>
        <p:spPr>
          <a:xfrm>
            <a:off x="609600" y="1536700"/>
            <a:ext cx="5389880" cy="64071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32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4"/>
          <p:cNvSpPr txBox="1">
            <a:spLocks noGrp="1"/>
          </p:cNvSpPr>
          <p:nvPr>
            <p:ph type="body" idx="2"/>
          </p:nvPr>
        </p:nvSpPr>
        <p:spPr>
          <a:xfrm>
            <a:off x="6193155" y="1536700"/>
            <a:ext cx="5389880" cy="64071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32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내용 개체 틀 5"/>
          <p:cNvSpPr txBox="1">
            <a:spLocks noGrp="1"/>
          </p:cNvSpPr>
          <p:nvPr>
            <p:ph idx="3"/>
          </p:nvPr>
        </p:nvSpPr>
        <p:spPr>
          <a:xfrm>
            <a:off x="609600" y="2176780"/>
            <a:ext cx="5389880" cy="39503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내용 개체 틀 6"/>
          <p:cNvSpPr txBox="1">
            <a:spLocks noGrp="1"/>
          </p:cNvSpPr>
          <p:nvPr>
            <p:ph idx="4"/>
          </p:nvPr>
        </p:nvSpPr>
        <p:spPr>
          <a:xfrm>
            <a:off x="6193155" y="2176780"/>
            <a:ext cx="5389880" cy="39503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슬라이드 번호 개체 틀 7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날짜 개체 틀 8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바닥글 개체 틀 9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9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9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슬라이드 번호 개체 틀 3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날짜 개체 틀 4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5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2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날짜 개체 틀 3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바닥글 개체 틀 4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4011930" cy="116205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7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27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3"/>
          <p:cNvSpPr txBox="1">
            <a:spLocks noGrp="1"/>
          </p:cNvSpPr>
          <p:nvPr>
            <p:ph idx="1"/>
          </p:nvPr>
        </p:nvSpPr>
        <p:spPr>
          <a:xfrm>
            <a:off x="4767580" y="457200"/>
            <a:ext cx="6815455" cy="54870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4"/>
          <p:cNvSpPr txBox="1">
            <a:spLocks noGrp="1"/>
          </p:cNvSpPr>
          <p:nvPr>
            <p:ph type="body" idx="2"/>
          </p:nvPr>
        </p:nvSpPr>
        <p:spPr>
          <a:xfrm>
            <a:off x="609600" y="1435735"/>
            <a:ext cx="4011930" cy="46913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9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9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슬라이드 번호 개체 틀 5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날짜 개체 틀 6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바닥글 개체 틀 7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4011930" cy="116205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7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27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3"/>
          <p:cNvSpPr txBox="1">
            <a:spLocks noGrp="1"/>
          </p:cNvSpPr>
          <p:nvPr>
            <p:ph type="body" idx="1"/>
          </p:nvPr>
        </p:nvSpPr>
        <p:spPr>
          <a:xfrm>
            <a:off x="609600" y="1435735"/>
            <a:ext cx="4011930" cy="46913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9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9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그림 개체 틀 4"/>
          <p:cNvSpPr txBox="1">
            <a:spLocks noGrp="1"/>
          </p:cNvSpPr>
          <p:nvPr>
            <p:ph type="pic" idx="2"/>
          </p:nvPr>
        </p:nvSpPr>
        <p:spPr>
          <a:xfrm>
            <a:off x="4767580" y="457200"/>
            <a:ext cx="6815455" cy="54870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그림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슬라이드 번호 개체 틀 5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날짜 개체 틀 6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바닥글 개체 틀 7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9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9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3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34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4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5"/>
          <p:cNvSpPr txBox="1">
            <a:spLocks noGrp="1"/>
          </p:cNvSpPr>
          <p:nvPr>
            <p:ph type="dt" idx="2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2016-08-19</a:t>
            </a:fld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6"/>
          <p:cNvSpPr txBox="1">
            <a:spLocks noGrp="1"/>
          </p:cNvSpPr>
          <p:nvPr>
            <p:ph type="ftr" idx="3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±¼¸²"/>
          <a:ea typeface="±¼¸²"/>
        </a:defRPr>
      </a:lvl1pPr>
    </p:titleStyle>
    <p:bodyStyle>
      <a:lvl1pPr marL="342900" indent="-342900" algn="l" defTabSz="914400" latinLnBrk="1">
        <a:spcBef>
          <a:spcPct val="20000"/>
        </a:spcBef>
        <a:buFont typeface="±¼¸²"/>
        <a:buChar char="•"/>
        <a:defRPr lang="ko-KR" sz="2800" baseline="0" smtClean="0">
          <a:solidFill>
            <a:srgbClr val="000000"/>
          </a:solidFill>
          <a:latin typeface="±¼¸²"/>
          <a:ea typeface="±¼¸²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±¼¸²"/>
          <a:ea typeface="±¼¸²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73971146500.png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73971179169.png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50311215724.png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64061251478.png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70331309358.png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400401376962.png"></Relationship></Relationships>
</file>

<file path=ppt/slides/_rels/slide1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476951404464.png"></Relationship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31141485705.png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309191548145.png"></Relationship><Relationship Id="rId3" Type="http://schemas.openxmlformats.org/officeDocument/2006/relationships/image" Target="../media/fImage318141553281.png"></Relationship></Relationships>
</file>

<file path=ppt/slides/_rels/slide2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309191586827.png"></Relationship></Relationships>
</file>

<file path=ppt/slides/_rels/slide2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318141639961.png"></Relationship></Relationships>
</file>

<file path=ppt/slides/_rels/slide2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31461167491.png"></Relationship></Relationships>
</file>

<file path=ppt/slides/_rels/slide2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5690331812995.png"></Relationship><Relationship Id="rId3" Type="http://schemas.openxmlformats.org/officeDocument/2006/relationships/image" Target="../media/fImage3479001821942.png"></Relationship></Relationships>
</file>

<file path=ppt/slides/_rels/slide2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1725681944827.png"></Relationship></Relationships>
</file>

<file path=ppt/slides/_rels/slide2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239511985436.png"></Relationship></Relationships>
</file>

<file path=ppt/slides/_rels/slide2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358142042391.png"></Relationship><Relationship Id="rId3" Type="http://schemas.openxmlformats.org/officeDocument/2006/relationships/image" Target="../media/fImage304472054604.png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4825498641.png"></Relationship></Relationships>
</file>

<file path=ppt/slides/_rels/slide3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3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1725682123902.png"></Relationship></Relationships>
</file>

<file path=ppt/slides/_rels/slide3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6591215153.png"></Relationship><Relationship Id="rId3" Type="http://schemas.openxmlformats.org/officeDocument/2006/relationships/image" Target="../media/fImage13971216292.png"></Relationship></Relationships>
</file>

<file path=ppt/slides/_rels/slide3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23312212382.png"></Relationship></Relationships>
</file>

<file path=ppt/slides/_rels/slide3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86672317421.png"></Relationship></Relationships>
</file>

<file path=ppt/slides/_rels/slide3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65211028467.png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633261266334.pn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 txBox="1">
            <a:spLocks noGrp="1"/>
          </p:cNvSpPr>
          <p:nvPr>
            <p:ph type="ctrTitle"/>
          </p:nvPr>
        </p:nvSpPr>
        <p:spPr>
          <a:xfrm>
            <a:off x="914400" y="2131060"/>
            <a:ext cx="10364470" cy="1472565"/>
          </a:xfrm>
          <a:prstGeom prst="rect">
            <a:avLst/>
          </a:prstGeom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9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       11.  스텐실 적용    </a:t>
            </a:r>
            <a:endParaRPr lang="ko-KR" altLang="en-US" sz="59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깊이 스텐실 상태의 서술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DepthEnable : 깊이 버퍼링 활성화 : true or false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			    비활성화 시 깊이 판정 없음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DepthWriteMask : D3D12_DEPTH_WRITE_MASK_ZERO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          OR D3D12_DEPTH_WRITE_MASK_ALL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          둘중 하나 지정 가능함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DepthEnable true일 때, ZERO 설정을 하였다면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깊이 버퍼 기록이 비활성화 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깊이 판정은 여전히 수행된다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ALL 설정시, 깊이 버퍼 쓰기는 활성화 되고, 픽셀이 스텐실 판정과 깊이 판정을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모두 통과 한다면, 그 픽셀의 깊이가 깊이 버퍼에 기록된다.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DepthFunc : 깊이 판정에 쓰이는 비교 함수로 아까 ENUM의 한 멤버를 지정해야 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일반적으로 2번 (LESS ( &lt; ) ) 를 지정한다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7397114650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376795" y="889635"/>
            <a:ext cx="3941445" cy="255968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깊이 스텐실 상태의 서술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StencilEnable : 활성, 비활성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StencilReadMask : 아까 의사코드의 mask에 해당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기본값은 define 정의되 있다.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#define D3D12_DEFAULT~어쩌구~ ( 0xff )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어떤 비트도 마스킹 안하는거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StencilWriteMask : 스텐실 버퍼를 갱신할 때 , 특정 비트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값들이 기록되지 않게 하는 비트 마스크이다.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기본값은 define 정의로 0xff 되있다. (안막음)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FrontFace : 전면 삼각형에 대한 스텐실 버퍼 적용 방식을 서술하는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       D3D12_DEPTH_STENCILOP_DESC 구조체 지정.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BackFace : 마찬가지인데 후면 삼각형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7397117916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376795" y="889635"/>
            <a:ext cx="3941445" cy="255968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깊이 스텐실 상태의 서술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StencilFailOp : 픽셀 단편이 스텐실 판정에 실패 했을 때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         갱신하는 방식을 결정하는 필드로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         D3D12_STENCIL_OP 열거형의 한 멤버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StencilDepthFailOp: 픽셀 단편이 스텐실 판정에 통과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        했으나, 깊이 판정을 실패했을 때 갱신법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StencilPassOp : 모두 통과 했을 때 방법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위 3개의 기본 값은 같음 (KEEP)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StencilFunc : 스텐실 판정 비교 함수를 결정하는 멤버 ( 기본값은 ALWAYS )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5031121572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482205" y="791845"/>
            <a:ext cx="4203065" cy="175260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깊이 스텐실 상태의 서술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1. 스텐실 버퍼를 변경하지 않도록 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2. 스텐실 버퍼 항목을 0으로 설정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3. stencilRef (의사코드의) 을 스텐실 버퍼 항목에 덮어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쓴다.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4. 스텐실 버퍼 항목 값을 1증가, 최대값이면 최대로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5. 1감소 혹은 0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6. 스텐실 버퍼 항목의 비트들을 뒤집는다. 0 -&gt; 1  1 -&gt; 0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7. 스텐실 버퍼 항목을 1증가하고 순환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8. 1감소하고 순환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6406125147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322820" y="917575"/>
            <a:ext cx="3864610" cy="253238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깊이 스텐실 상태의 생성과 묶기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 채웠으면, PSO의 D3D12_GRAPHICS_PIPELINE_STATE_DESC::DepthStencilState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필드에 배정하면 됨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 PSO와 함께 렌더링되는 모든 기하구조에는 해당 깊이 스텐실 버퍼 설정이 적용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7033130935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01700" y="2976245"/>
            <a:ext cx="10128250" cy="94615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평면 거울 구현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평면 거울을 구현하기 위해 필요 한 것?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문제 1. 물체를 임의의 평면에 대해 반사하는 방법 - 수학 이용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문제 2. 반사상이 거울 안에만 나타나야 함 - 스텐실 버퍼 이용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개요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2000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물체의 메시를 거울 평면에 대해 반사시킨 메시를 렌더링 하는 것.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     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  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눈은 거울을 통해서 상자의 반사상을 본다. 이를 흉내내기 위해, 상자를 거울 평면에 대해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반사 시켜서 렌더링한다 (렌더링 방법은 똑같다)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40040137696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54405" y="3384550"/>
            <a:ext cx="4066539" cy="273748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개요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바닥과 벽, 두개골을 후면 버퍼에 그린 후 스텐실 버퍼를 0 ( 밝은 회색 ) 으로 지운다.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스텐실 버퍼에 그려진 검은 외곽선은 후면 버퍼 픽셀들과 스텐실 버퍼 픽셀의 관계를 보여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주기 위한 것일 뿐이다.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47695140446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77570" y="3288030"/>
            <a:ext cx="6529705" cy="227457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개요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92500" lnSpcReduction="2000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순서.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1. 바닥과 벽, 두개골을 평소대로 렌더링한다. 거울은 아직 그리지 않는다.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2. 스텐실 버퍼를 0으로 지운다.  아까 그림은 이 지점에서의 버퍼를 나타낸다.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3. 거울을 스텐실 버퍼에만 렌더링한다.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D3D12_RENDER_TARGET_BLEND_DESC 의 RenderTargetWriteMask를 0으로 설정하면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색상 성분들이 후면 버퍼에 기록되지 않는다.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D3D12_DEPTH_STENCIL_DESC의 DepthWriteMask를 0으로 설정하면 깊이 버퍼 쓰기가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비활성화 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거울을 스텐실 버퍼에 렌더링할 때에는 스텐실 판정이 항상 통과 하도록 한다.(비교함수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ALWAYS )  판정 성공 시 기존 스텐실 항목이 할상 1로 되도록 STENCILRef를 1로 ,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비교 연산자를 D3D12_STENCIL_OP_REPLACE로 설정한다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실패 시 행동으론 KEEP로 설정한다.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이러면 깊이 판정이 실패해도 스텐실 버퍼는 변하지 않는다. 거울만 스텐실에 렌더링 하므로,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다음 그림을 참조하면 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개요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1000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거울을 스텐실 버퍼에 렌더링해서, 거울의 가시적 부분에 해당하는 영역을 스텐실 버퍼에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표시해 둔다.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그림에서 검은색 영역이 거울의 가시적 부분이다 (스텐실 항목이 1로 설정된 부분)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가시적 부분에 해당하는 스텐실 버퍼 항목 중에서 상자에 가려진 부분에 해당하는 항목들은   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깊이 판정에 실패해서 값이 1로 설정되지 않은거다.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13114148570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04875" y="3239770"/>
            <a:ext cx="7082790" cy="257048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스탠실 버퍼의 개요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endParaRPr lang="ko-KR" altLang="en-US" sz="1200" cap="none" dirty="0" smtClean="0" b="0">
              <a:solidFill>
                <a:srgbClr val="000000"/>
              </a:solidFill>
              <a:latin typeface="굴림" charset="0"/>
              <a:ea typeface="굴림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Tx/>
              <a:buNone/>
            </a:pPr>
            <a:r>
              <a:rPr lang="en-US" altLang="ko-KR" sz="2800" cap="none" dirty="0" smtClean="0" i="1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스텐실 버퍼</a:t>
            </a: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는 특수 효과를 생성하기 위해 </a:t>
            </a: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/>
            </a:r>
            <a:b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</a:b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이미지의 마스크 픽셀에 사용.</a:t>
            </a:r>
            <a:endParaRPr lang="ko-KR" altLang="en-US" sz="28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Tx/>
              <a:buNone/>
            </a:pP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마스크 픽셀은 픽셀을 그릴지 여부를 제어</a:t>
            </a:r>
            <a:endParaRPr lang="ko-KR" altLang="en-US" sz="28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Tx/>
              <a:buNone/>
            </a:pP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이러한 특수 효과에는 합성, 페이드, 스와이프등이 포함됨.</a:t>
            </a:r>
            <a:endParaRPr lang="ko-KR" altLang="en-US" sz="28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8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cap="none" dirty="0" smtClean="0" b="1">
                <a:solidFill>
                  <a:schemeClr val="tx1"/>
                </a:solidFill>
                <a:latin typeface="맑은 고딕" charset="0"/>
                <a:ea typeface="맑은 고딕" charset="0"/>
              </a:rPr>
              <a:t>페이드 - 천천히 사라짐</a:t>
            </a:r>
            <a:endParaRPr lang="ko-KR" altLang="en-US" sz="28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1">
                <a:solidFill>
                  <a:schemeClr val="tx1"/>
                </a:solidFill>
                <a:latin typeface="맑은 고딕" charset="0"/>
                <a:ea typeface="맑은 고딕" charset="0"/>
              </a:rPr>
              <a:t>스와이프 - 상하좌우로 샥</a:t>
            </a:r>
            <a:endParaRPr lang="ko-KR" altLang="en-US" sz="28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1">
                <a:solidFill>
                  <a:schemeClr val="tx1"/>
                </a:solidFill>
                <a:latin typeface="맑은 고딕" charset="0"/>
                <a:ea typeface="맑은 고딕" charset="0"/>
              </a:rPr>
              <a:t>  </a:t>
            </a:r>
            <a:endParaRPr lang="ko-KR" altLang="en-US" sz="28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개요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4. 이제 반사된 두개골을 후면 버퍼와 스텐실 버퍼에 렌더링한다. 스텐실 판정을 통과한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픽셀들만 후면 버퍼에 기록되어야 함을 기억해야 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이번에는 스텐실 버퍼 항목이 1인 경우에만 판정이 성공하게 설정한다.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( StencilRef를 1로 설정, 비교 연산자는 EQUAL( = ) 설정)  이렇게 하면 스텐실 항목이 1인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영역에만 반사된 두개골이 그려진다.  결과적으로 반사된 두개골은 거울의 가시적 부분에만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렌더링 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5. 마지막으로 , 거울 자체를 후면 버퍼에 통상적인 방식으로 렌더링한다.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하지만 반사된 두개골( 거울 평면 뒤에 있는 ) 이 가려지지 않도록 투명도 혼합을 적용한다.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거울의 깊이가 반사상의 깊이보다 작으므로, 투명도 혼합을 이용해서 거울을 반투명하게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그리지 않으면 거울이 반사상을 완전히 가려버린다.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이러한 효과를 위해 새로운 재질 인스턴스를 만들고 분산 성분의 알파 채널을 0.3으로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설정한다. 이전 장을 참고 하던가 해서 투명도 혼합으로 거울을 렌더링한다.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깊이 - 스텐실 상태 정의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앞이 구현되려면 두개의 깊이 스텐실 상태 집합이 필요하다.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첫번째는 거울 픽셀들을 스텐실 버퍼에 기록하기 위해 거울을 렌더링할 때 사용하고,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두번째는 반사된 두개골을 거울의 가시적 부분에만 그릴 때 사용한다.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30919154814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75640" y="2655570"/>
            <a:ext cx="5410200" cy="3312160"/>
          </a:xfrm>
          <a:prstGeom prst="rect"/>
          <a:noFill/>
        </p:spPr>
      </p:pic>
      <p:pic>
        <p:nvPicPr>
          <p:cNvPr id="5" name="그림 4" descr="C:/Users/yang/AppData/Roaming/PolarisOffice/ETemp/3992_1458576/fImage31814155328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414645" y="2634615"/>
            <a:ext cx="5942965" cy="33331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깊이 - 스텐실 상태 정의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거울을 렌더링할 때 사용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309191586827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63930" y="1619885"/>
            <a:ext cx="7665720" cy="470217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깊이 - 스텐실 상태 정의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반사된 두개골 가시적 부분 골라내기 위한 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31814163996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29640" y="1585595"/>
            <a:ext cx="8736330" cy="489331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- 장면 그리기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86550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3146116749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16634" y="1351915"/>
            <a:ext cx="8453120" cy="4772660"/>
          </a:xfrm>
          <a:prstGeom prst="rect"/>
          <a:noFill/>
        </p:spPr>
      </p:pic>
      <p:sp>
        <p:nvSpPr>
          <p:cNvPr id="5" name="텍스트 상자 4"/>
          <p:cNvSpPr txBox="1">
            <a:spLocks/>
          </p:cNvSpPr>
          <p:nvPr/>
        </p:nvSpPr>
        <p:spPr>
          <a:xfrm rot="0">
            <a:off x="957580" y="878840"/>
            <a:ext cx="902335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Draw() - 개별적인 패스별 상수 버퍼를 지정한다. ( 반사상은 장면 조명도 반사해야함 )</a:t>
            </a: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6" name="도형 5"/>
          <p:cNvCxnSpPr/>
          <p:nvPr/>
        </p:nvCxnSpPr>
        <p:spPr>
          <a:xfrm rot="0" flipH="1" flipV="1">
            <a:off x="9573895" y="4013200"/>
            <a:ext cx="1141095" cy="13335"/>
          </a:xfrm>
          <a:prstGeom prst="straightConnector1"/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도형 6"/>
          <p:cNvCxnSpPr/>
          <p:nvPr/>
        </p:nvCxnSpPr>
        <p:spPr>
          <a:xfrm rot="0" flipH="1" flipV="1">
            <a:off x="9521190" y="5062220"/>
            <a:ext cx="1141095" cy="13335"/>
          </a:xfrm>
          <a:prstGeom prst="straightConnector1"/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- 정점 감김 순서와 반사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삼각형을 한 평면에 대해 반사해도 정점들이 감기는 순서가 뒤집히지는 않음.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결과적으로 원래 바깥을 향해 있던 법선이 반사 후에는 안쪽을 향하게 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 문제는 피하려면 반시계방향으로 감긴 삼향형을 전면 삼각형으로 간주하고 시계 방향으로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감긴 삼각형을 후면 삼각형으로 간주하라고 알려 줘야 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PSO의 해당 래스터화 속성을 설정해야 한다. 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D3D12_GRAPHICS_PIPELINE_STATE_DESC a;  RasterizerState.FrontCounterClockwise;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569033181299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35050" y="3406140"/>
            <a:ext cx="3477260" cy="3256280"/>
          </a:xfrm>
          <a:prstGeom prst="rect"/>
          <a:noFill/>
        </p:spPr>
      </p:pic>
      <p:pic>
        <p:nvPicPr>
          <p:cNvPr id="5" name="그림 4" descr="C:/Users/yang/AppData/Roaming/PolarisOffice/ETemp/3992_1458576/fImage347900182194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974715" y="3383915"/>
            <a:ext cx="3677920" cy="3276600"/>
          </a:xfrm>
          <a:prstGeom prst="rect"/>
          <a:noFill/>
        </p:spPr>
      </p:pic>
      <p:cxnSp>
        <p:nvCxnSpPr>
          <p:cNvPr id="6" name="도형 5"/>
          <p:cNvCxnSpPr/>
          <p:nvPr/>
        </p:nvCxnSpPr>
        <p:spPr>
          <a:xfrm rot="0">
            <a:off x="4773930" y="4904740"/>
            <a:ext cx="748030" cy="635"/>
          </a:xfrm>
          <a:prstGeom prst="straightConnector1"/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- 평면 그림자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평면 그림자를 그릴려면 우선 물체가 평면에 드리우는 그림자를 계산하고,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렌더링에 사용할 수 있는 기하구조 형태로 만들어야 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선형대수를 이용하면 어렵지 않게 구할 수 있는데, 나는 어렵게 구할 수 있다.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 다음엔 기하구조의 삼각형들을 a% 투명한 검은색으로 그리면 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다음과 같이 이중 혼합 문제가 발생할 수 있다.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11725681944827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098040" y="3422650"/>
            <a:ext cx="7554595" cy="280416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- 평면 그림자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평생광 그림자.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오른쪽 그림은 평행광 그림자를 도식화 한 것이다.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평행광의 방향이 L 일때 , 정점 P를 거쳐 가는 광선에 해당하는 반직선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(그 점에서 시작해서 광선 방향으로 나가는 반직선)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은 r(t) = P + tL 로 정의 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s는 r(t)와 그림자 평면의 교점이다. 이 것이 곧 정점 p를 그림자 평면에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투영한 점이다. (그림자 투영) 물체의 정점마다 반직선을 쏘아서 구한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그림자 투영 점들을 모으면 기하구조가 만들어 진다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23951198543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429750" y="1326515"/>
            <a:ext cx="1725930" cy="344487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- 평면 그림자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그림자 투영 s에 대한 행렬 방정식으로 표현할 수 있는데  그 4x4 행렬을 </a:t>
            </a:r>
            <a:r>
              <a:rPr lang="en-US" altLang="ko-KR" sz="2000" cap="none" dirty="0" smtClean="0" b="1">
                <a:solidFill>
                  <a:srgbClr val="000000"/>
                </a:solidFill>
                <a:latin typeface="맑은 고딕" charset="0"/>
                <a:ea typeface="맑은 고딕" charset="0"/>
              </a:rPr>
              <a:t>지향 그림자 행렬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이라 부른다. 더욱 자세한 설명은 생략한다.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그림자 렌더링은 그림자 행렬을 세계 행렬과 결합해 적용한다.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그런데 세계 변환 후에 아직 원근 나누기가 일어나지 않은 시점에서는 기하구조가 제대로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그림자 평면에 투영된 상태가 아니다.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(원근 투영 과정에서는 z성분을 w성분에 복사하는데 w성분이 -가 될수가 있어서)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 문제를 해결하기 위해선, 광선 방향 L대신 무한히 멀리 있는 광원을 향한 벡터 -L을 사용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하는 것이다. (상상해 보시오)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- 점광 그림자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우측 그림은 위치 L에 있는 점광원이 내뿜는 빛을 물체가 가려서 생기는 그림자를 보여준다.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교점 s가 곧 정점 p를 그림자 평면에 투영한 점이다.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물체의 정점마다 반직선을 쏘아서 구한 그림자 투영 점들을 모으면 평면에 투영된 그림자의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기하구조가 만들어진다.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마찬가지로 식은 생략하고 행렬 방정식으로 표기될 수 있다는 것만 알아둔다.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 그림자 행렬의 마지막 값이 0인 성분이 없다.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(평면 그림자 행렬은 14 24 34가 0이었음)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35814204239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845550" y="3357245"/>
            <a:ext cx="2459990" cy="3128645"/>
          </a:xfrm>
          <a:prstGeom prst="rect"/>
          <a:noFill/>
        </p:spPr>
      </p:pic>
      <p:pic>
        <p:nvPicPr>
          <p:cNvPr id="5" name="그림 4" descr="C:/Users/yang/AppData/Roaming/PolarisOffice/ETemp/3992_1458576/fImage30447205460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22375" y="4759960"/>
            <a:ext cx="2909570" cy="185293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스탠실 버퍼의 개요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endParaRPr lang="ko-KR" altLang="en-US" sz="1200" cap="none" dirty="0" smtClean="0" b="0">
              <a:solidFill>
                <a:srgbClr val="000000"/>
              </a:solidFill>
              <a:latin typeface="굴림" charset="0"/>
              <a:ea typeface="굴림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Tx/>
              <a:buNone/>
            </a:pP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스탠실 버퍼를 이용하면 오른쪽 그림과 같이 거울 테두리 안에만</a:t>
            </a:r>
            <a:endParaRPr lang="ko-KR" altLang="en-US" sz="28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Tx/>
              <a:buNone/>
            </a:pP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반사상이 그려지게 할 수 있다.</a:t>
            </a:r>
            <a:endParaRPr lang="ko-KR" altLang="en-US" sz="28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8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1">
                <a:solidFill>
                  <a:schemeClr val="tx1"/>
                </a:solidFill>
                <a:latin typeface="맑은 고딕" charset="0"/>
                <a:ea typeface="맑은 고딕" charset="0"/>
              </a:rPr>
              <a:t>  </a:t>
            </a:r>
            <a:endParaRPr lang="ko-KR" altLang="en-US" sz="28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482549864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193800" y="2806065"/>
            <a:ext cx="9547860" cy="355536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- 범용 그림자 행렬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2000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동차좌표를 이용하면 점광과 평행광 모두에 적용할 수 있는 행렬을 만들 수 있다.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다음과 같은 관례를 사용한다.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1. Lw = 0이면 L은 무한히 멀리 있는 광원을 향한 방향을 뜻함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2. Lw = 1이면 L은 점광원의 위치를 뜻함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어쨋든, 범용 그림자 행렬이 존재하므로 이 것을 사용하면 될 것 같다.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그림자를 드리울 평면과 평행광선 방향 또는 점광원의 위치를 지정하면 그에 해당하는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그림자 행렬을 만들어 주는 함수가 있다.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평행광 그림자를 원하면 둘째 매개변수에 w = 0 인 벡터를 지정하고 반대는 1이다.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Inline XMMATRIX XM_CALLCONV XMMatrixShadow (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	FXMVECTOR ShadowPlane ,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	FXMVECTOR LightPosition);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- 스텐실 버퍼를 이용해 이중혼합 방지 가능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2000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그림자 묘사를 위해 평면에 투영하면 둘 이상의 투영된 삼각형이 겹쳐질 수 있다.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홉합을 이용해서 그림자를 반투명하게 렌더링하면 겹칠 때 엄청 어두워 지는게 두렵다.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해결방법은 다음과 같다.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1. 그림자를 렌더링할 스텐실 버퍼의 픽셀들이 0으로 지워져 있다고 가정한다.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예제는 평면에만 그림자가 있고, 거울의 가시적 영역에 해당하는 스텐실 버퍼들만 1로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설정되있으므로 문제 없다.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2. 스텐실 버퍼 항목이 0인 픽셀만 판정에 설정하도록 설정한다. 그리고 판정 성공 시에는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해당 버퍼 항목을 1증가해서 값이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1이 되도록 스텐실 연산을 설정한다.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(이후 같은 위치에 그림자 픽셀이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렌더링 되면, 해당 항목이 1이므로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판정이 실패한다. 그럼 굿~)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1172568212390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114925" y="3869055"/>
            <a:ext cx="6321425" cy="234823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- 평면 그림자 구현 코드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2000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그림자의 색상을 결정하는 재질임.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이중 혼합을 방지하기 위해 PSO의 깊이-스텐실 상태를 설정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659121515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16305" y="1494790"/>
            <a:ext cx="4999355" cy="1561465"/>
          </a:xfrm>
          <a:prstGeom prst="rect"/>
          <a:noFill/>
        </p:spPr>
      </p:pic>
      <p:pic>
        <p:nvPicPr>
          <p:cNvPr id="5" name="그림 4" descr="C:/Users/yang/AppData/Roaming/PolarisOffice/ETemp/3992_1458576/fImage1397121629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15035" y="3818890"/>
            <a:ext cx="7164070" cy="246380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- 평면 그림자 구현 코드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2000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두개골 그림자를 그릴 때에는 그림자 PSO의 StencilRef를 0으로 설정한다.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//예제에서는 위에서 강조한 부분에서 미리 설정되었다.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8" name="그룹 7"/>
          <p:cNvGrpSpPr/>
          <p:nvPr/>
        </p:nvGrpSpPr>
        <p:grpSpPr>
          <a:xfrm rot="0">
            <a:off x="930909" y="2491105"/>
            <a:ext cx="9508490" cy="2427605"/>
            <a:chOff x="930909" y="2491105"/>
            <a:chExt cx="9508490" cy="2427605"/>
          </a:xfrm>
        </p:grpSpPr>
        <p:pic>
          <p:nvPicPr>
            <p:cNvPr id="4" name="그림 3" descr="C:/Users/yang/AppData/Roaming/PolarisOffice/ETemp/3992_1458576/fImage123312212382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930909" y="2491105"/>
              <a:ext cx="7620000" cy="2427605"/>
            </a:xfrm>
            <a:prstGeom prst="rect"/>
            <a:noFill/>
          </p:spPr>
        </p:pic>
        <p:cxnSp>
          <p:nvCxnSpPr>
            <p:cNvPr id="5" name="도형 4"/>
            <p:cNvCxnSpPr/>
            <p:nvPr/>
          </p:nvCxnSpPr>
          <p:spPr>
            <a:xfrm rot="0" flipH="1">
              <a:off x="8733790" y="4525010"/>
              <a:ext cx="1705610" cy="635"/>
            </a:xfrm>
            <a:prstGeom prst="straightConnector1"/>
            <a:ln w="6350" cap="flat" cmpd="sng">
              <a:prstDash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도형 5"/>
            <p:cNvCxnSpPr/>
            <p:nvPr/>
          </p:nvCxnSpPr>
          <p:spPr>
            <a:xfrm rot="0" flipH="1">
              <a:off x="8733790" y="4787265"/>
              <a:ext cx="1705610" cy="635"/>
            </a:xfrm>
            <a:prstGeom prst="straightConnector1"/>
            <a:ln w="6350" cap="flat" cmpd="sng">
              <a:prstDash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도형 6"/>
            <p:cNvCxnSpPr/>
            <p:nvPr/>
          </p:nvCxnSpPr>
          <p:spPr>
            <a:xfrm rot="0" flipH="1">
              <a:off x="8707120" y="3068955"/>
              <a:ext cx="1705610" cy="635"/>
            </a:xfrm>
            <a:prstGeom prst="straightConnector1"/>
            <a:ln w="6350" cap="flat" cmpd="sng">
              <a:prstDash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거울 예제 - 평면 그림자 구현 코드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66610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이때 쓰이는 두개골 그림자 렌더 항목의 세계 행렬은 다음과 같이 계산되었다.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// 키보드, 마우스 입력이 있을 때마다 갱신하는 함수에서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투영된 그림자 메시를 y축을 따라 약간 이동했음.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이처럼 그림자 메시를 바닥 메시위로 살짝 띄워 주면 z경쟁 문제를 피할 수 있다.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왜 피하는거?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- 같은 평면에 있으면 깊이 버퍼의 정밀도 한계 때문에 바닥 메시 픽셀들과 자리를 다투게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되어 깜빡거림이 발생할 수 있다.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8667231742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04240" y="2244725"/>
            <a:ext cx="8814435" cy="186118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269240" y="1010285"/>
            <a:ext cx="10974070" cy="452755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                           </a:t>
            </a:r>
            <a:endParaRPr lang="ko-KR" altLang="en-US" sz="2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endParaRPr lang="ko-KR" altLang="en-US" sz="2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endParaRPr lang="ko-KR" altLang="en-US" sz="2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endParaRPr lang="ko-KR" altLang="en-US" sz="2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endParaRPr lang="ko-KR" altLang="en-US" sz="40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                  - END 수고하셨어용 -</a:t>
            </a:r>
            <a:endParaRPr lang="ko-KR" altLang="en-US" sz="40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목차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endParaRPr lang="ko-KR" altLang="en-US" sz="1200" cap="none" dirty="0" smtClean="0" b="0">
              <a:solidFill>
                <a:srgbClr val="000000"/>
              </a:solidFill>
              <a:latin typeface="굴림" charset="0"/>
              <a:ea typeface="굴림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Tx/>
              <a:buNone/>
            </a:pP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1. PSO 의 D3D12_DEPTH_STENCIL_DESC 필드를 채워 </a:t>
            </a:r>
            <a:endParaRPr lang="ko-KR" altLang="en-US" sz="28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Tx/>
              <a:buNone/>
            </a:pP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깊이 - 스텐실 버퍼 상태 제어</a:t>
            </a:r>
            <a:endParaRPr lang="ko-KR" altLang="en-US" sz="28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Tx/>
              <a:buNone/>
            </a:pP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2. 스텐실 버퍼로 거울면 바깥 반사상이 그려지지 않게 함</a:t>
            </a:r>
            <a:endParaRPr lang="ko-KR" altLang="en-US" sz="28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Tx/>
              <a:buNone/>
            </a:pP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3. 이중 혼합 방지</a:t>
            </a:r>
            <a:endParaRPr lang="ko-KR" altLang="en-US" sz="28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Tx/>
              <a:buNone/>
            </a:pPr>
            <a:r>
              <a:rPr lang="en-US" altLang="ko-KR" sz="2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4. 장면의 깊이 복잡도 측정</a:t>
            </a:r>
            <a:endParaRPr lang="ko-KR" altLang="en-US" sz="28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8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1">
                <a:solidFill>
                  <a:schemeClr val="tx1"/>
                </a:solidFill>
                <a:latin typeface="맑은 고딕" charset="0"/>
                <a:ea typeface="맑은 고딕" charset="0"/>
              </a:rPr>
              <a:t>  </a:t>
            </a:r>
            <a:endParaRPr lang="ko-KR" altLang="en-US" sz="28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기본 설정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>
              <a:solidFill>
                <a:srgbClr val="000000"/>
              </a:solidFill>
              <a:latin typeface="굴림" charset="0"/>
              <a:ea typeface="굴림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깊이 스텐실 버퍼에 사용 할 수 있는 형식들.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1. DXGI_FORMAT_D32_FLOAT_S8X24_UINT : 각 텍셀은 32비트 부동소수점 깊이 값과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                                                [0,255] 8비트 부호없는 정수 스텐실 값,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                                                나머지 24비트는 padding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2. DXGI_FORMAT_D24_UNORM_S8_UINT : 텍셀은 [0,1] 부호없는 24비트 깊이 값 하나와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                                              [0,255] 부호없는 8비트 정수 스텐실 값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8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cap="none" dirty="0" smtClean="0" b="1">
                <a:solidFill>
                  <a:schemeClr val="tx1"/>
                </a:solidFill>
                <a:latin typeface="맑은 고딕" charset="0"/>
                <a:ea typeface="맑은 고딕" charset="0"/>
              </a:rPr>
              <a:t> Ex) </a:t>
            </a:r>
            <a:endParaRPr lang="ko-KR" altLang="en-US" sz="28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cap="none" dirty="0" smtClean="0" b="1">
                <a:solidFill>
                  <a:schemeClr val="tx1"/>
                </a:solidFill>
                <a:latin typeface="맑은 고딕" charset="0"/>
                <a:ea typeface="맑은 고딕" charset="0"/>
              </a:rPr>
              <a:t> </a:t>
            </a:r>
            <a:r>
              <a:rPr lang="en-US" altLang="ko-KR" sz="1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D3D12_RESOURCE_DESC ds;  ds.format = </a:t>
            </a: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DXGI_FORMAT_D24_UNORM_S8_UINT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깊이 - 스텐실 버퍼는 그냥 하나의 텍스처라고 봐도 무방하다.</a:t>
            </a:r>
            <a:endParaRPr lang="ko-KR" altLang="en-US" sz="40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 매 프레임 버퍼 초기화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>
              <a:solidFill>
                <a:srgbClr val="000000"/>
              </a:solidFill>
              <a:latin typeface="굴림" charset="0"/>
              <a:ea typeface="굴림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스탠실 버퍼는 각 프레임의 시작에서 특정 값으로 재설정 해야한다.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(Clearing)을 수행하는 메서드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1">
                <a:solidFill>
                  <a:schemeClr val="tx1"/>
                </a:solidFill>
                <a:latin typeface="맑은 고딕" charset="0"/>
                <a:ea typeface="맑은 고딕" charset="0"/>
              </a:rPr>
              <a:t>ClearDepthStencilView()</a:t>
            </a:r>
            <a:endParaRPr lang="ko-KR" altLang="en-US" sz="2400" cap="none" dirty="0" smtClean="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1. 지우고자 하는 깊이 스텐실 버퍼의 뷰 서술자</a:t>
            </a:r>
            <a:endParaRPr lang="ko-KR" altLang="en-US" sz="24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2. 버퍼 둘을 전부 지움</a:t>
            </a:r>
            <a:endParaRPr lang="ko-KR" altLang="en-US" sz="24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3. Depth 버퍼의 모든 픽셀에 설정되는 값. 0이상 1이하 부동소수점</a:t>
            </a:r>
            <a:endParaRPr lang="ko-KR" altLang="en-US" sz="24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4. Stencil 버퍼의 모든 픽셀에 설정되는 값. 0이상 255이하 정수</a:t>
            </a:r>
            <a:endParaRPr lang="ko-KR" altLang="en-US" sz="24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5. numRects : pRects가 가리키는 배열에 담긴 D3D12_RECT 개수 </a:t>
            </a:r>
            <a:endParaRPr lang="ko-KR" altLang="en-US" sz="24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6. pRects : 깊이 스텐실 버퍼 중 지우고자 하는 사각형 영역을 나타내는</a:t>
            </a:r>
            <a:endParaRPr lang="ko-KR" altLang="en-US" sz="24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               D3D12_RECT 구조체들의 배열 . 전체를 지우려면 nullptr</a:t>
            </a:r>
            <a:endParaRPr lang="ko-KR" altLang="en-US" sz="24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65211028467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70585" y="1957070"/>
            <a:ext cx="10276840" cy="79756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스텐실 판정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스텐실을 적용하는 경우, 주어진 한 픽셀이 후면 버퍼에 기록되는지 아닌지는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스텐실 판정의 결과에 따라 결정됨.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의사코드 :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If( stencilRef &amp; stencilReadMask ◁= VALUE &amp; stencilReadMask )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픽셀 허용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Else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안허용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좌변 : 응용 프로그램이 지정한 스텐실 기준값 과 응용 프로그램이 지정한 마스킹 값을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   비트별 논리곱으로 결합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우변 : 스텐실 버퍼에 이미 있던 픽셀 값과 마스킹 값을 논리곱 결합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◁= : 응용 프로그램이 선택한 비교 함수</a:t>
            </a:r>
            <a:endParaRPr lang="ko-KR" altLang="en-US" sz="24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스텐실 판정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◁= : D3D12_COMPARISON_FUNC  ENUM값으로 함수 선택가능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1. D3D12_COMPARISON_NEVER :        항상 FALSE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2. D3D12_COMPARISON_LESS :           &lt; 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3. D3D12_COMPARISON_EQUAL :        =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4. D3D12_COMPARISON_LESS_EQUAL : &lt;=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5. : 								   &gt;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6. D3D12_COMPARISON_NOT_EQUAL : 같이 않다면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7. :								   &gt;=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8. : 								   항상 TRUE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5590"/>
            <a:ext cx="10974070" cy="446405"/>
          </a:xfrm>
          <a:prstGeom prst="rect"/>
        </p:spPr>
        <p:txBody>
          <a:bodyPr wrap="square" lIns="91440" tIns="45720" rIns="91440" bIns="45720" vert="horz" anchor="ctr">
            <a:normAutofit fontScale="90000" lnSpcReduction="0"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깊이 스텐실 상태의 서술	</a:t>
            </a:r>
            <a:endParaRPr lang="ko-KR" altLang="en-US" sz="36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786765"/>
            <a:ext cx="10974070" cy="5340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22860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rPr>
              <a:t>D3D12_DEPTH_STENCIL_DESC 구조체 채워서 상태 서술</a:t>
            </a:r>
            <a:endParaRPr lang="ko-KR" altLang="en-US" sz="2000" cap="none" dirty="0" smtClean="0" b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yang/AppData/Roaming/PolarisOffice/ETemp/3992_1458576/fImage63326126633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29945" y="1651635"/>
            <a:ext cx="10540365" cy="436880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오피스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AppVersion>12.000</AppVersion>
  <Characters>0</Characters>
  <CharactersWithSpaces>0</CharactersWithSpaces>
  <DocSecurity>0</DocSecurity>
  <HyperlinksChanged>false</HyperlinksChanged>
  <Lines>0</Lines>
  <LinksUpToDate>false</LinksUpToDate>
  <Pages>35</Pages>
  <Paragraphs>0</Paragraphs>
  <Words>0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Polaris Office</dc:creator>
  <cp:lastModifiedBy>양기석</cp:lastModifiedBy>
  <dc:title>PowerPoint 프레젠테이션</dc:title>
  <dcterms:modified xsi:type="dcterms:W3CDTF">2016-08-19T04:44:35Z</dcterms:modified>
</cp:coreProperties>
</file>